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6466"/>
    <a:srgbClr val="FFDC00"/>
    <a:srgbClr val="C016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12FB8-38C4-4C68-A17F-32A0085D64F7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5BCC4-5F4D-4E88-8F51-1F9D01BF8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25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5BCC4-5F4D-4E88-8F51-1F9D01BF8B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44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25D-5C24-4F41-B359-1C13A89BB41A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1406-62C0-46F3-8AAD-65CB639E0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2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25D-5C24-4F41-B359-1C13A89BB41A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1406-62C0-46F3-8AAD-65CB639E0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25D-5C24-4F41-B359-1C13A89BB41A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1406-62C0-46F3-8AAD-65CB639E0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15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25D-5C24-4F41-B359-1C13A89BB41A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1406-62C0-46F3-8AAD-65CB639E0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13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25D-5C24-4F41-B359-1C13A89BB41A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1406-62C0-46F3-8AAD-65CB639E0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3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25D-5C24-4F41-B359-1C13A89BB41A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1406-62C0-46F3-8AAD-65CB639E0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25D-5C24-4F41-B359-1C13A89BB41A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1406-62C0-46F3-8AAD-65CB639E0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3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25D-5C24-4F41-B359-1C13A89BB41A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1406-62C0-46F3-8AAD-65CB639E0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8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25D-5C24-4F41-B359-1C13A89BB41A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1406-62C0-46F3-8AAD-65CB639E0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6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25D-5C24-4F41-B359-1C13A89BB41A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1406-62C0-46F3-8AAD-65CB639E0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3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25D-5C24-4F41-B359-1C13A89BB41A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1406-62C0-46F3-8AAD-65CB639E0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1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2125D-5C24-4F41-B359-1C13A89BB41A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01406-62C0-46F3-8AAD-65CB639E0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1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87298" y="5452218"/>
            <a:ext cx="1859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41338" lvl="1"/>
            <a:r>
              <a:rPr lang="fr-B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Capacité du godet</a:t>
            </a:r>
          </a:p>
          <a:p>
            <a:pPr marL="541338" lvl="1"/>
            <a:r>
              <a:rPr lang="fr-BE" sz="1200" b="1" dirty="0" smtClean="0"/>
              <a:t>1,4 </a:t>
            </a:r>
            <a:r>
              <a:rPr lang="fr-BE" sz="1200" b="1" dirty="0" smtClean="0"/>
              <a:t>m³</a:t>
            </a:r>
            <a:r>
              <a:rPr lang="fr-BE" sz="1200" dirty="0" smtClean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55" y="3285"/>
            <a:ext cx="1533545" cy="10457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09577"/>
            <a:ext cx="1869366" cy="364125"/>
          </a:xfrm>
          <a:prstGeom prst="rect">
            <a:avLst/>
          </a:prstGeom>
        </p:spPr>
      </p:pic>
      <p:sp>
        <p:nvSpPr>
          <p:cNvPr id="7" name="Snip Diagonal Corner Rectangle 6"/>
          <p:cNvSpPr/>
          <p:nvPr/>
        </p:nvSpPr>
        <p:spPr>
          <a:xfrm>
            <a:off x="2730500" y="634393"/>
            <a:ext cx="4140200" cy="469900"/>
          </a:xfrm>
          <a:prstGeom prst="snip2DiagRect">
            <a:avLst/>
          </a:prstGeom>
          <a:solidFill>
            <a:srgbClr val="FF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3600" b="1" dirty="0" smtClean="0">
                <a:solidFill>
                  <a:srgbClr val="526466"/>
                </a:solidFill>
              </a:rPr>
              <a:t>PC210LC-11</a:t>
            </a:r>
            <a:endParaRPr lang="fr-BE" sz="3600" b="1" dirty="0">
              <a:solidFill>
                <a:srgbClr val="52646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7298" y="5003010"/>
            <a:ext cx="206530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41338" lvl="1"/>
            <a:r>
              <a:rPr lang="fr-B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Puissance du moteur</a:t>
            </a:r>
          </a:p>
          <a:p>
            <a:pPr marL="541338" lvl="1"/>
            <a:r>
              <a:rPr lang="fr-BE" sz="1400" b="1" dirty="0" smtClean="0"/>
              <a:t>123/165 kW/HP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2573" y="1283097"/>
            <a:ext cx="477054" cy="379033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fr-BE" sz="1900" b="1" cap="all" dirty="0" smtClean="0">
                <a:solidFill>
                  <a:srgbClr val="FFDC00"/>
                </a:solidFill>
              </a:rPr>
              <a:t>Pelle Hydraulique sur chenilles</a:t>
            </a:r>
            <a:endParaRPr lang="fr-BE" sz="1900" b="1" cap="all" dirty="0">
              <a:solidFill>
                <a:srgbClr val="FFDC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96191" y="5064081"/>
            <a:ext cx="370626" cy="761785"/>
            <a:chOff x="5091983" y="4203140"/>
            <a:chExt cx="444291" cy="872625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EEEEEE"/>
                </a:clrFrom>
                <a:clrTo>
                  <a:srgbClr val="EEEEEE">
                    <a:alpha val="0"/>
                  </a:srgbClr>
                </a:clrTo>
              </a:clrChange>
            </a:blip>
            <a:srcRect l="4107" t="3749" r="9803" b="6651"/>
            <a:stretch/>
          </p:blipFill>
          <p:spPr>
            <a:xfrm>
              <a:off x="5115857" y="4203140"/>
              <a:ext cx="396542" cy="399222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EEEEEE"/>
                </a:clrFrom>
                <a:clrTo>
                  <a:srgbClr val="EEEEEE">
                    <a:alpha val="0"/>
                  </a:srgbClr>
                </a:clrTo>
              </a:clrChange>
            </a:blip>
            <a:srcRect l="9584" t="13741" r="9090" b="18079"/>
            <a:stretch/>
          </p:blipFill>
          <p:spPr>
            <a:xfrm>
              <a:off x="5091983" y="4709714"/>
              <a:ext cx="444291" cy="366051"/>
            </a:xfrm>
            <a:prstGeom prst="rect">
              <a:avLst/>
            </a:prstGeom>
          </p:spPr>
        </p:pic>
      </p:grpSp>
      <p:sp>
        <p:nvSpPr>
          <p:cNvPr id="28" name="TextBox 27"/>
          <p:cNvSpPr txBox="1"/>
          <p:nvPr/>
        </p:nvSpPr>
        <p:spPr>
          <a:xfrm>
            <a:off x="3048848" y="5017978"/>
            <a:ext cx="3567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1338" lvl="1"/>
            <a:r>
              <a:rPr lang="fr-B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Profondeur max. d’excavation</a:t>
            </a:r>
          </a:p>
          <a:p>
            <a:pPr marL="541338" lvl="1"/>
            <a:r>
              <a:rPr lang="fr-BE" sz="1200" b="1" dirty="0" smtClean="0"/>
              <a:t>6,62 m</a:t>
            </a:r>
            <a:r>
              <a:rPr lang="fr-BE" sz="1200" dirty="0" smtClean="0"/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9855" y="6055314"/>
            <a:ext cx="50728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dirty="0" smtClean="0">
                <a:solidFill>
                  <a:srgbClr val="526466"/>
                </a:solidFill>
              </a:rPr>
              <a:t>LOCATION COURT TERME</a:t>
            </a:r>
            <a:endParaRPr lang="fr-BE" sz="1400" b="1" dirty="0">
              <a:solidFill>
                <a:srgbClr val="526466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342900" y="6307889"/>
            <a:ext cx="1908000" cy="2695"/>
          </a:xfrm>
          <a:prstGeom prst="line">
            <a:avLst/>
          </a:prstGeom>
          <a:ln w="19050">
            <a:solidFill>
              <a:srgbClr val="FF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048848" y="5469975"/>
            <a:ext cx="1903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41338" lvl="1"/>
            <a:r>
              <a:rPr lang="fr-B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Poids opérationnel</a:t>
            </a:r>
          </a:p>
          <a:p>
            <a:pPr marL="541338" lvl="1"/>
            <a:r>
              <a:rPr lang="fr-BE" sz="1200" b="1" dirty="0" smtClean="0"/>
              <a:t>23 </a:t>
            </a:r>
            <a:r>
              <a:rPr lang="fr-BE" sz="1200" b="1" dirty="0" smtClean="0"/>
              <a:t>t</a:t>
            </a:r>
            <a:endParaRPr lang="fr-BE" sz="1200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3231093" y="5076004"/>
            <a:ext cx="390443" cy="776482"/>
            <a:chOff x="5161052" y="4321736"/>
            <a:chExt cx="422437" cy="837062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6">
              <a:clrChange>
                <a:clrFrom>
                  <a:srgbClr val="EEEEEE"/>
                </a:clrFrom>
                <a:clrTo>
                  <a:srgbClr val="EEEEEE">
                    <a:alpha val="0"/>
                  </a:srgbClr>
                </a:clrTo>
              </a:clrChange>
            </a:blip>
            <a:srcRect l="8148" t="10157" r="12114" b="14297"/>
            <a:stretch/>
          </p:blipFill>
          <p:spPr>
            <a:xfrm>
              <a:off x="5161052" y="4321736"/>
              <a:ext cx="395544" cy="37257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7">
              <a:clrChange>
                <a:clrFrom>
                  <a:srgbClr val="EEEEEE"/>
                </a:clrFrom>
                <a:clrTo>
                  <a:srgbClr val="EEEEEE">
                    <a:alpha val="0"/>
                  </a:srgbClr>
                </a:clrTo>
              </a:clrChange>
            </a:blip>
            <a:srcRect l="6283" t="9008" r="10965" b="21380"/>
            <a:stretch/>
          </p:blipFill>
          <p:spPr>
            <a:xfrm>
              <a:off x="5187945" y="4765743"/>
              <a:ext cx="395544" cy="393055"/>
            </a:xfrm>
            <a:prstGeom prst="rect">
              <a:avLst/>
            </a:prstGeom>
          </p:spPr>
        </p:pic>
      </p:grp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24756"/>
              </p:ext>
            </p:extLst>
          </p:nvPr>
        </p:nvGraphicFramePr>
        <p:xfrm>
          <a:off x="342900" y="6434721"/>
          <a:ext cx="630856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704"/>
                <a:gridCol w="1028700"/>
                <a:gridCol w="977900"/>
                <a:gridCol w="1257300"/>
                <a:gridCol w="1173536"/>
                <a:gridCol w="1051428"/>
              </a:tblGrid>
              <a:tr h="246241">
                <a:tc>
                  <a:txBody>
                    <a:bodyPr/>
                    <a:lstStyle/>
                    <a:p>
                      <a:r>
                        <a:rPr lang="fr-BE" sz="1100" noProof="0" dirty="0" smtClean="0">
                          <a:solidFill>
                            <a:srgbClr val="526466"/>
                          </a:solidFill>
                        </a:rPr>
                        <a:t>Poids</a:t>
                      </a:r>
                      <a:endParaRPr lang="fr-BE" sz="11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BE" sz="1100" noProof="0" dirty="0" smtClean="0">
                          <a:solidFill>
                            <a:srgbClr val="526466"/>
                          </a:solidFill>
                        </a:rPr>
                        <a:t>Godet</a:t>
                      </a:r>
                      <a:endParaRPr lang="fr-BE" sz="11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BE" sz="1100" noProof="0" dirty="0" smtClean="0">
                          <a:solidFill>
                            <a:srgbClr val="526466"/>
                          </a:solidFill>
                        </a:rPr>
                        <a:t>Jour</a:t>
                      </a:r>
                      <a:endParaRPr lang="fr-BE" sz="11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BE" sz="1100" noProof="0" dirty="0" smtClean="0">
                          <a:solidFill>
                            <a:srgbClr val="526466"/>
                          </a:solidFill>
                        </a:rPr>
                        <a:t>Semaine</a:t>
                      </a:r>
                      <a:endParaRPr lang="fr-BE" sz="11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BE" sz="1100" noProof="0" dirty="0" smtClean="0">
                          <a:solidFill>
                            <a:srgbClr val="526466"/>
                          </a:solidFill>
                        </a:rPr>
                        <a:t>Jour/4semaines</a:t>
                      </a:r>
                      <a:endParaRPr lang="fr-BE" sz="11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4835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526466"/>
                          </a:solidFill>
                        </a:rPr>
                        <a:t>22 T</a:t>
                      </a:r>
                      <a:endParaRPr lang="en-US" sz="110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526466"/>
                          </a:solidFill>
                        </a:rPr>
                        <a:t>1450 L</a:t>
                      </a:r>
                      <a:endParaRPr lang="en-US" sz="110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</a:rPr>
                        <a:t>270€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</a:rPr>
                        <a:t>1350€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</a:rPr>
                        <a:t>220€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</a:rPr>
                        <a:t>4400€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69855" y="7059920"/>
            <a:ext cx="50728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dirty="0" smtClean="0">
                <a:solidFill>
                  <a:srgbClr val="526466"/>
                </a:solidFill>
              </a:rPr>
              <a:t>LOCATION LONG TERME</a:t>
            </a:r>
            <a:endParaRPr lang="fr-BE" sz="1400" b="1" dirty="0">
              <a:solidFill>
                <a:srgbClr val="526466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839748"/>
              </p:ext>
            </p:extLst>
          </p:nvPr>
        </p:nvGraphicFramePr>
        <p:xfrm>
          <a:off x="349736" y="7462625"/>
          <a:ext cx="630856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704"/>
                <a:gridCol w="1028700"/>
                <a:gridCol w="2235200"/>
                <a:gridCol w="2224964"/>
              </a:tblGrid>
              <a:tr h="135377">
                <a:tc>
                  <a:txBody>
                    <a:bodyPr/>
                    <a:lstStyle/>
                    <a:p>
                      <a:r>
                        <a:rPr lang="fr-BE" sz="1100" noProof="0" dirty="0" smtClean="0">
                          <a:solidFill>
                            <a:srgbClr val="526466"/>
                          </a:solidFill>
                        </a:rPr>
                        <a:t>Poids</a:t>
                      </a:r>
                      <a:endParaRPr lang="fr-BE" sz="11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BE" sz="1100" noProof="0" dirty="0" smtClean="0">
                          <a:solidFill>
                            <a:srgbClr val="526466"/>
                          </a:solidFill>
                        </a:rPr>
                        <a:t>Godet</a:t>
                      </a:r>
                      <a:endParaRPr lang="fr-BE" sz="11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BE" sz="1100" noProof="0" dirty="0" smtClean="0">
                          <a:solidFill>
                            <a:srgbClr val="526466"/>
                          </a:solidFill>
                        </a:rPr>
                        <a:t>Tarif</a:t>
                      </a:r>
                      <a:r>
                        <a:rPr lang="fr-BE" sz="1100" baseline="0" noProof="0" dirty="0" smtClean="0">
                          <a:solidFill>
                            <a:srgbClr val="526466"/>
                          </a:solidFill>
                        </a:rPr>
                        <a:t> mensuel 6-12 mois</a:t>
                      </a:r>
                      <a:endParaRPr lang="fr-BE" sz="11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BE" sz="1100" noProof="0" dirty="0" smtClean="0">
                          <a:solidFill>
                            <a:srgbClr val="526466"/>
                          </a:solidFill>
                        </a:rPr>
                        <a:t>Tarif mensuel</a:t>
                      </a:r>
                      <a:r>
                        <a:rPr lang="fr-BE" sz="1100" baseline="0" noProof="0" dirty="0" smtClean="0">
                          <a:solidFill>
                            <a:srgbClr val="526466"/>
                          </a:solidFill>
                        </a:rPr>
                        <a:t> +12 mois</a:t>
                      </a:r>
                      <a:endParaRPr lang="fr-BE" sz="11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365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526466"/>
                          </a:solidFill>
                        </a:rPr>
                        <a:t>22 T</a:t>
                      </a:r>
                      <a:endParaRPr lang="en-US" sz="110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526466"/>
                          </a:solidFill>
                        </a:rPr>
                        <a:t>1450 L</a:t>
                      </a:r>
                      <a:endParaRPr lang="en-US" sz="110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1"/>
                          </a:solidFill>
                        </a:rPr>
                        <a:t>3200€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>
                          <a:solidFill>
                            <a:schemeClr val="bg1"/>
                          </a:solidFill>
                        </a:rPr>
                        <a:t>2950€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Connector 31"/>
          <p:cNvCxnSpPr/>
          <p:nvPr/>
        </p:nvCxnSpPr>
        <p:spPr>
          <a:xfrm>
            <a:off x="349736" y="7299530"/>
            <a:ext cx="1800000" cy="2695"/>
          </a:xfrm>
          <a:prstGeom prst="line">
            <a:avLst/>
          </a:prstGeom>
          <a:ln w="19050">
            <a:solidFill>
              <a:srgbClr val="FF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87298" y="8138791"/>
            <a:ext cx="50728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dirty="0" smtClean="0">
                <a:solidFill>
                  <a:srgbClr val="526466"/>
                </a:solidFill>
              </a:rPr>
              <a:t>CONDITIONS DE LOCATION</a:t>
            </a:r>
            <a:endParaRPr lang="fr-BE" sz="1400" b="1" dirty="0">
              <a:solidFill>
                <a:srgbClr val="526466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367179" y="8378401"/>
            <a:ext cx="1980000" cy="2695"/>
          </a:xfrm>
          <a:prstGeom prst="line">
            <a:avLst/>
          </a:prstGeom>
          <a:ln w="19050">
            <a:solidFill>
              <a:srgbClr val="FF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7179" y="8511540"/>
            <a:ext cx="6302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526466"/>
                </a:solidFill>
              </a:rPr>
              <a:t>Equipement standard : graissage centralisé, </a:t>
            </a:r>
            <a:r>
              <a:rPr lang="fr-FR" sz="900" dirty="0" smtClean="0">
                <a:solidFill>
                  <a:srgbClr val="526466"/>
                </a:solidFill>
              </a:rPr>
              <a:t>attache-rapide </a:t>
            </a:r>
            <a:r>
              <a:rPr lang="fr-FR" sz="900" dirty="0">
                <a:solidFill>
                  <a:srgbClr val="526466"/>
                </a:solidFill>
              </a:rPr>
              <a:t>hydraulique et deux bacs. Les équipements sont uniquement </a:t>
            </a:r>
            <a:r>
              <a:rPr lang="fr-FR" sz="900" dirty="0" smtClean="0">
                <a:solidFill>
                  <a:srgbClr val="526466"/>
                </a:solidFill>
              </a:rPr>
              <a:t>disponibles avec </a:t>
            </a:r>
            <a:r>
              <a:rPr lang="fr-FR" sz="900" dirty="0">
                <a:solidFill>
                  <a:srgbClr val="526466"/>
                </a:solidFill>
              </a:rPr>
              <a:t>une machine Matrent. Autres modèles disponibles sur demande. Les </a:t>
            </a:r>
            <a:r>
              <a:rPr lang="fr-FR" sz="900" dirty="0" smtClean="0">
                <a:solidFill>
                  <a:srgbClr val="526466"/>
                </a:solidFill>
              </a:rPr>
              <a:t>conditions </a:t>
            </a:r>
            <a:r>
              <a:rPr lang="fr-FR" sz="900" dirty="0">
                <a:solidFill>
                  <a:srgbClr val="526466"/>
                </a:solidFill>
              </a:rPr>
              <a:t>générales de </a:t>
            </a:r>
            <a:r>
              <a:rPr lang="fr-FR" sz="900" dirty="0" smtClean="0">
                <a:solidFill>
                  <a:srgbClr val="526466"/>
                </a:solidFill>
              </a:rPr>
              <a:t>location</a:t>
            </a:r>
            <a:r>
              <a:rPr lang="fr-FR" sz="900" dirty="0">
                <a:solidFill>
                  <a:srgbClr val="526466"/>
                </a:solidFill>
              </a:rPr>
              <a:t>, consultables sur </a:t>
            </a:r>
            <a:r>
              <a:rPr lang="fr-FR" sz="900" dirty="0" smtClean="0">
                <a:solidFill>
                  <a:srgbClr val="526466"/>
                </a:solidFill>
              </a:rPr>
              <a:t>notre site</a:t>
            </a:r>
            <a:r>
              <a:rPr lang="fr-FR" sz="900" dirty="0">
                <a:solidFill>
                  <a:srgbClr val="526466"/>
                </a:solidFill>
              </a:rPr>
              <a:t>, font </a:t>
            </a:r>
            <a:r>
              <a:rPr lang="fr-FR" sz="900" dirty="0" smtClean="0">
                <a:solidFill>
                  <a:srgbClr val="526466"/>
                </a:solidFill>
              </a:rPr>
              <a:t>partie </a:t>
            </a:r>
            <a:r>
              <a:rPr lang="fr-FR" sz="900" dirty="0">
                <a:solidFill>
                  <a:srgbClr val="526466"/>
                </a:solidFill>
              </a:rPr>
              <a:t>intégrante du contrat de </a:t>
            </a:r>
            <a:r>
              <a:rPr lang="fr-FR" sz="900" dirty="0" smtClean="0">
                <a:solidFill>
                  <a:srgbClr val="526466"/>
                </a:solidFill>
              </a:rPr>
              <a:t>location</a:t>
            </a:r>
            <a:r>
              <a:rPr lang="fr-FR" sz="900" dirty="0">
                <a:solidFill>
                  <a:srgbClr val="526466"/>
                </a:solidFill>
              </a:rPr>
              <a:t>. Tous nos prix s’entendent hors TVA, assurance et entretiens inclus et peuvent changer sans préavis. </a:t>
            </a:r>
            <a:endParaRPr lang="en-US" sz="900" dirty="0">
              <a:solidFill>
                <a:srgbClr val="5264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01" y="1283097"/>
            <a:ext cx="4371135" cy="362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70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>
          <a:xfrm>
            <a:off x="0" y="4470"/>
            <a:ext cx="2426780" cy="354315"/>
          </a:xfrm>
          <a:prstGeom prst="snip2DiagRect">
            <a:avLst/>
          </a:prstGeom>
          <a:solidFill>
            <a:srgbClr val="FF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b="1" dirty="0" smtClean="0">
                <a:solidFill>
                  <a:srgbClr val="526466"/>
                </a:solidFill>
              </a:rPr>
              <a:t>Spécifications</a:t>
            </a:r>
            <a:endParaRPr lang="fr-BE" sz="2800" b="1" dirty="0">
              <a:solidFill>
                <a:srgbClr val="52646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06651" y="23670"/>
            <a:ext cx="1714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526466"/>
                </a:solidFill>
              </a:rPr>
              <a:t>PC210LCi-11</a:t>
            </a:r>
            <a:endParaRPr lang="en-US" sz="2000" b="1" dirty="0">
              <a:solidFill>
                <a:srgbClr val="5264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34344" y="230690"/>
            <a:ext cx="24424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b="1" dirty="0" smtClean="0">
                <a:solidFill>
                  <a:srgbClr val="526466"/>
                </a:solidFill>
              </a:rPr>
              <a:t>Pelle hydraulique sur chenilles</a:t>
            </a:r>
            <a:endParaRPr lang="fr-BE" sz="1400" b="1" dirty="0">
              <a:solidFill>
                <a:srgbClr val="5264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9211" y="428006"/>
            <a:ext cx="50728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dirty="0" smtClean="0">
                <a:solidFill>
                  <a:srgbClr val="526466"/>
                </a:solidFill>
              </a:rPr>
              <a:t>MOTEUR</a:t>
            </a:r>
            <a:endParaRPr lang="fr-BE" sz="1400" b="1" dirty="0">
              <a:solidFill>
                <a:srgbClr val="526466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02780" y="684063"/>
            <a:ext cx="684000" cy="2695"/>
          </a:xfrm>
          <a:prstGeom prst="line">
            <a:avLst/>
          </a:prstGeom>
          <a:ln w="19050">
            <a:solidFill>
              <a:srgbClr val="FF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789859"/>
              </p:ext>
            </p:extLst>
          </p:nvPr>
        </p:nvGraphicFramePr>
        <p:xfrm>
          <a:off x="302770" y="738309"/>
          <a:ext cx="6270648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40709"/>
                <a:gridCol w="3329939"/>
              </a:tblGrid>
              <a:tr h="202077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fr-BE" sz="900" kern="1200" noProof="0" dirty="0" smtClean="0">
                          <a:solidFill>
                            <a:srgbClr val="526466"/>
                          </a:solidFill>
                        </a:rPr>
                        <a:t>Modèle</a:t>
                      </a:r>
                      <a:endParaRPr lang="fr-BE" sz="900" kern="1200" noProof="0" dirty="0">
                        <a:solidFill>
                          <a:srgbClr val="5264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fr-BE" sz="900" kern="1200" noProof="0" dirty="0" smtClean="0">
                          <a:solidFill>
                            <a:srgbClr val="526466"/>
                          </a:solidFill>
                        </a:rPr>
                        <a:t>Komatsu SAA6D107E-3</a:t>
                      </a:r>
                      <a:endParaRPr lang="fr-BE" sz="900" kern="1200" noProof="0" dirty="0">
                        <a:solidFill>
                          <a:srgbClr val="5264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324"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Type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noProof="0" dirty="0" smtClean="0">
                          <a:solidFill>
                            <a:srgbClr val="526466"/>
                          </a:solidFill>
                        </a:rPr>
                        <a:t>Injection directe ‘Common Rail’, refroidi</a:t>
                      </a:r>
                      <a:r>
                        <a:rPr lang="fr-FR" sz="900" baseline="0" noProof="0" dirty="0" smtClean="0">
                          <a:solidFill>
                            <a:srgbClr val="526466"/>
                          </a:solidFill>
                        </a:rPr>
                        <a:t> </a:t>
                      </a:r>
                      <a:r>
                        <a:rPr lang="fr-FR" sz="900" noProof="0" dirty="0" smtClean="0">
                          <a:solidFill>
                            <a:srgbClr val="526466"/>
                          </a:solidFill>
                        </a:rPr>
                        <a:t>par eau, quatre temps, à turbocompresseur,</a:t>
                      </a:r>
                      <a:r>
                        <a:rPr lang="fr-FR" sz="900" baseline="0" noProof="0" dirty="0" smtClean="0">
                          <a:solidFill>
                            <a:srgbClr val="526466"/>
                          </a:solidFill>
                        </a:rPr>
                        <a:t> </a:t>
                      </a:r>
                      <a:r>
                        <a:rPr lang="fr-FR" sz="900" noProof="0" dirty="0" smtClean="0">
                          <a:solidFill>
                            <a:srgbClr val="526466"/>
                          </a:solidFill>
                        </a:rPr>
                        <a:t>refroidi</a:t>
                      </a:r>
                      <a:endParaRPr lang="fr-BE" sz="900" baseline="0" noProof="0" dirty="0" smtClean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77"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Puissance du moteur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BE" sz="900" baseline="0" noProof="0" dirty="0" smtClean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77">
                <a:tc>
                  <a:txBody>
                    <a:bodyPr/>
                    <a:lstStyle/>
                    <a:p>
                      <a:pPr lvl="1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Régime</a:t>
                      </a:r>
                      <a:endParaRPr lang="fr-BE" sz="9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2,000 t/mn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77">
                <a:tc>
                  <a:txBody>
                    <a:bodyPr/>
                    <a:lstStyle/>
                    <a:p>
                      <a:pPr lvl="1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ISO 14396</a:t>
                      </a:r>
                      <a:endParaRPr lang="fr-BE" sz="9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123 kw / 167 </a:t>
                      </a:r>
                      <a:r>
                        <a:rPr lang="fr-BE" sz="900" baseline="0" noProof="0" dirty="0" err="1" smtClean="0">
                          <a:solidFill>
                            <a:srgbClr val="526466"/>
                          </a:solidFill>
                        </a:rPr>
                        <a:t>ch</a:t>
                      </a:r>
                      <a:endParaRPr lang="fr-BE" sz="900" baseline="0" noProof="0" dirty="0" smtClean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77">
                <a:tc>
                  <a:txBody>
                    <a:bodyPr/>
                    <a:lstStyle/>
                    <a:p>
                      <a:pPr lvl="1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ISO 9249 (puissance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 moteur nette)</a:t>
                      </a:r>
                      <a:endParaRPr lang="fr-BE" sz="9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123 kw / 167 </a:t>
                      </a:r>
                      <a:r>
                        <a:rPr lang="fr-BE" sz="900" baseline="0" noProof="0" smtClean="0">
                          <a:solidFill>
                            <a:srgbClr val="526466"/>
                          </a:solidFill>
                        </a:rPr>
                        <a:t>ch</a:t>
                      </a:r>
                      <a:endParaRPr lang="fr-BE" sz="900" baseline="0" noProof="0" dirty="0" smtClean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77"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Nombre de cylindres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77"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Alésage x course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107 mm x 124 mm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77"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Cylindrée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6,69 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9211" y="2992545"/>
            <a:ext cx="50728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cap="all" dirty="0" smtClean="0">
                <a:solidFill>
                  <a:srgbClr val="526466"/>
                </a:solidFill>
              </a:rPr>
              <a:t>Capacités de remplissage</a:t>
            </a:r>
            <a:endParaRPr lang="fr-BE" sz="1400" b="1" cap="all" dirty="0">
              <a:solidFill>
                <a:srgbClr val="526466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02780" y="3253664"/>
            <a:ext cx="2124000" cy="2695"/>
          </a:xfrm>
          <a:prstGeom prst="line">
            <a:avLst/>
          </a:prstGeom>
          <a:ln w="19050">
            <a:solidFill>
              <a:srgbClr val="FF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648353"/>
              </p:ext>
            </p:extLst>
          </p:nvPr>
        </p:nvGraphicFramePr>
        <p:xfrm>
          <a:off x="302770" y="3324119"/>
          <a:ext cx="6270648" cy="1600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84272"/>
                <a:gridCol w="1486376"/>
              </a:tblGrid>
              <a:tr h="210401"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Réservoir de carburant</a:t>
                      </a:r>
                      <a:endParaRPr lang="fr-BE" sz="9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400 l</a:t>
                      </a:r>
                      <a:endParaRPr lang="fr-BE" sz="900" b="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01"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Radiateur</a:t>
                      </a:r>
                      <a:endParaRPr lang="fr-BE" sz="9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="0" noProof="0" dirty="0" smtClean="0">
                          <a:solidFill>
                            <a:srgbClr val="526466"/>
                          </a:solidFill>
                        </a:rPr>
                        <a:t>30,7 l</a:t>
                      </a:r>
                      <a:endParaRPr lang="fr-BE" sz="900" b="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01"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Huile moteur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23,1 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01"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Système de rotation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6,5 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01"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Réservoir hydraulique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132 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01"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Réductions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 finales</a:t>
                      </a:r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 (chaque côté)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5,0 l 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01">
                <a:tc>
                  <a:txBody>
                    <a:bodyPr/>
                    <a:lstStyle/>
                    <a:p>
                      <a:pPr lvl="0"/>
                      <a:r>
                        <a:rPr lang="fr-BE" sz="900" b="0" noProof="0" dirty="0" smtClean="0">
                          <a:solidFill>
                            <a:srgbClr val="526466"/>
                          </a:solidFill>
                        </a:rPr>
                        <a:t>Réservoir AdBlue®</a:t>
                      </a:r>
                      <a:endParaRPr lang="fr-BE" sz="900" b="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23,1 l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036728"/>
              </p:ext>
            </p:extLst>
          </p:nvPr>
        </p:nvGraphicFramePr>
        <p:xfrm>
          <a:off x="302770" y="5344098"/>
          <a:ext cx="3208883" cy="10437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111"/>
                <a:gridCol w="2249896"/>
                <a:gridCol w="653876"/>
              </a:tblGrid>
              <a:tr h="169820">
                <a:tc>
                  <a:txBody>
                    <a:bodyPr/>
                    <a:lstStyle/>
                    <a:p>
                      <a:endParaRPr lang="fr-BE" sz="9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Largeur (transport)</a:t>
                      </a:r>
                      <a:endParaRPr lang="fr-BE" sz="9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="0" noProof="0" dirty="0" smtClean="0">
                          <a:solidFill>
                            <a:srgbClr val="526466"/>
                          </a:solidFill>
                        </a:rPr>
                        <a:t>3,18</a:t>
                      </a:r>
                      <a:r>
                        <a:rPr lang="fr-BE" sz="900" b="0" baseline="0" noProof="0" dirty="0" smtClean="0">
                          <a:solidFill>
                            <a:srgbClr val="526466"/>
                          </a:solidFill>
                        </a:rPr>
                        <a:t>0 mm</a:t>
                      </a:r>
                      <a:endParaRPr lang="fr-BE" sz="900" b="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12">
                <a:tc>
                  <a:txBody>
                    <a:bodyPr/>
                    <a:lstStyle/>
                    <a:p>
                      <a:r>
                        <a:rPr lang="fr-BE" sz="900" b="0" noProof="0" dirty="0" smtClean="0">
                          <a:solidFill>
                            <a:srgbClr val="526466"/>
                          </a:solidFill>
                        </a:rPr>
                        <a:t>M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Longueur pour transport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9,775 mm</a:t>
                      </a:r>
                      <a:endParaRPr lang="fr-BE" sz="900" baseline="0" noProof="0" dirty="0" smtClean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12">
                <a:tc>
                  <a:txBody>
                    <a:bodyPr/>
                    <a:lstStyle/>
                    <a:p>
                      <a:r>
                        <a:rPr lang="fr-BE" sz="900" b="0" noProof="0" dirty="0" smtClean="0">
                          <a:solidFill>
                            <a:srgbClr val="526466"/>
                          </a:solidFill>
                        </a:rPr>
                        <a:t>N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Longueur sur sol (transport)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5,695 mm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12">
                <a:tc>
                  <a:txBody>
                    <a:bodyPr/>
                    <a:lstStyle/>
                    <a:p>
                      <a:pPr lvl="0"/>
                      <a:r>
                        <a:rPr lang="fr-BE" sz="900" b="0" noProof="0" dirty="0" smtClean="0">
                          <a:solidFill>
                            <a:srgbClr val="526466"/>
                          </a:solidFill>
                        </a:rPr>
                        <a:t>O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Hauteur hors-tout (sommet de la flèche)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3,280 mm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29211" y="4967746"/>
            <a:ext cx="50728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cap="all" dirty="0" smtClean="0">
                <a:solidFill>
                  <a:srgbClr val="526466"/>
                </a:solidFill>
              </a:rPr>
              <a:t>Dimensions pour le transport</a:t>
            </a:r>
            <a:endParaRPr lang="fr-BE" sz="1400" b="1" cap="all" dirty="0">
              <a:solidFill>
                <a:srgbClr val="526466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02780" y="5228865"/>
            <a:ext cx="2628000" cy="2695"/>
          </a:xfrm>
          <a:prstGeom prst="line">
            <a:avLst/>
          </a:prstGeom>
          <a:ln w="19050">
            <a:solidFill>
              <a:srgbClr val="FF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9243949"/>
            <a:ext cx="6858000" cy="660015"/>
          </a:xfrm>
          <a:prstGeom prst="rect">
            <a:avLst/>
          </a:prstGeom>
          <a:solidFill>
            <a:srgbClr val="5264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9211" y="6415511"/>
            <a:ext cx="50728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cap="all" dirty="0" smtClean="0">
                <a:solidFill>
                  <a:srgbClr val="526466"/>
                </a:solidFill>
              </a:rPr>
              <a:t>Rayon d’action</a:t>
            </a:r>
            <a:endParaRPr lang="fr-BE" sz="1400" b="1" cap="all" dirty="0">
              <a:solidFill>
                <a:srgbClr val="526466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02780" y="6676630"/>
            <a:ext cx="1296000" cy="2695"/>
          </a:xfrm>
          <a:prstGeom prst="line">
            <a:avLst/>
          </a:prstGeom>
          <a:ln w="19050">
            <a:solidFill>
              <a:srgbClr val="FF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020779"/>
              </p:ext>
            </p:extLst>
          </p:nvPr>
        </p:nvGraphicFramePr>
        <p:xfrm>
          <a:off x="302770" y="6762929"/>
          <a:ext cx="4206761" cy="25030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9993"/>
                <a:gridCol w="2949554"/>
                <a:gridCol w="857214"/>
              </a:tblGrid>
              <a:tr h="181757">
                <a:tc>
                  <a:txBody>
                    <a:bodyPr/>
                    <a:lstStyle/>
                    <a:p>
                      <a:endParaRPr lang="fr-BE" sz="9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Longueur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 balancier</a:t>
                      </a:r>
                      <a:endParaRPr lang="fr-BE" sz="90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2,9 </a:t>
                      </a:r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m</a:t>
                      </a:r>
                      <a:endParaRPr lang="fr-BE" sz="900" b="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5"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A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Hauteur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 maximale d’excavation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10,000 </a:t>
                      </a:r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mm</a:t>
                      </a:r>
                      <a:endParaRPr lang="fr-BE" sz="900" baseline="0" noProof="0" dirty="0" smtClean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5"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B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Hauteur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 maximale de déversement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7,110 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mm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5"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C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Profondeur maximale d’excavation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6,620 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mm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534"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D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Profondeur maximale d’excavation en paroi verticale</a:t>
                      </a:r>
                      <a:endParaRPr lang="fr-BE" sz="900" b="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5,980 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mm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534"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E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Profondeur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 max. d’excavation sur une longueur de 2,44 m</a:t>
                      </a:r>
                      <a:endParaRPr lang="fr-BE" sz="900" b="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6,370 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mm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5"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F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Portée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 maximale d’excavation</a:t>
                      </a:r>
                      <a:endParaRPr lang="fr-BE" sz="900" b="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9,875 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mm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5"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G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Portée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 max. d’excavation au niveau du sol</a:t>
                      </a:r>
                      <a:endParaRPr lang="fr-BE" sz="900" b="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9,700 mm</a:t>
                      </a:r>
                      <a:endParaRPr lang="fr-BE" sz="900" baseline="0" noProof="0" dirty="0" smtClean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5"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H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BE" sz="900" noProof="0" dirty="0" smtClean="0">
                          <a:solidFill>
                            <a:srgbClr val="526466"/>
                          </a:solidFill>
                        </a:rPr>
                        <a:t>Rayon de rotation minimal</a:t>
                      </a:r>
                      <a:endParaRPr lang="fr-BE" sz="900" b="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3,040 </a:t>
                      </a:r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mm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5">
                <a:tc>
                  <a:txBody>
                    <a:bodyPr/>
                    <a:lstStyle/>
                    <a:p>
                      <a:pPr lvl="0"/>
                      <a:r>
                        <a:rPr lang="fr-BE" sz="900" b="1" noProof="0" dirty="0" smtClean="0">
                          <a:solidFill>
                            <a:srgbClr val="526466"/>
                          </a:solidFill>
                        </a:rPr>
                        <a:t>I</a:t>
                      </a:r>
                      <a:endParaRPr lang="fr-BE" sz="900" b="1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BE" sz="900" b="0" noProof="0" dirty="0" smtClean="0">
                          <a:solidFill>
                            <a:srgbClr val="526466"/>
                          </a:solidFill>
                        </a:rPr>
                        <a:t>Hauteur max. de</a:t>
                      </a:r>
                      <a:r>
                        <a:rPr lang="fr-BE" sz="900" b="0" baseline="0" noProof="0" dirty="0" smtClean="0">
                          <a:solidFill>
                            <a:srgbClr val="526466"/>
                          </a:solidFill>
                        </a:rPr>
                        <a:t> rotation min.</a:t>
                      </a:r>
                      <a:endParaRPr lang="fr-BE" sz="900" b="0" noProof="0" dirty="0">
                        <a:solidFill>
                          <a:srgbClr val="526466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BE" sz="900" baseline="0" noProof="0" dirty="0" smtClean="0">
                          <a:solidFill>
                            <a:srgbClr val="526466"/>
                          </a:solidFill>
                        </a:rPr>
                        <a:t>8,080 mm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70" y="9363784"/>
            <a:ext cx="616402" cy="420347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891013" y="9243949"/>
            <a:ext cx="1515137" cy="66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>
                <a:solidFill>
                  <a:schemeClr val="bg1"/>
                </a:solidFill>
              </a:rPr>
              <a:t>FLEURUS</a:t>
            </a:r>
          </a:p>
          <a:p>
            <a:pPr algn="ctr"/>
            <a:r>
              <a:rPr lang="fr-FR" sz="900" dirty="0">
                <a:solidFill>
                  <a:schemeClr val="bg1"/>
                </a:solidFill>
              </a:rPr>
              <a:t>Avenue de Spirou 3</a:t>
            </a:r>
          </a:p>
          <a:p>
            <a:pPr algn="ctr"/>
            <a:r>
              <a:rPr lang="fr-FR" sz="900" dirty="0">
                <a:solidFill>
                  <a:schemeClr val="bg1"/>
                </a:solidFill>
              </a:rPr>
              <a:t>6220 </a:t>
            </a:r>
            <a:r>
              <a:rPr lang="fr-FR" sz="900" dirty="0" smtClean="0">
                <a:solidFill>
                  <a:schemeClr val="bg1"/>
                </a:solidFill>
              </a:rPr>
              <a:t>Fleurus</a:t>
            </a:r>
          </a:p>
          <a:p>
            <a:pPr algn="ctr"/>
            <a:r>
              <a:rPr lang="fr-FR" sz="900" dirty="0" smtClean="0">
                <a:solidFill>
                  <a:schemeClr val="bg1"/>
                </a:solidFill>
              </a:rPr>
              <a:t>Belgique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962547" y="9248303"/>
            <a:ext cx="1515137" cy="655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>
                <a:solidFill>
                  <a:schemeClr val="bg1"/>
                </a:solidFill>
              </a:rPr>
              <a:t>ZUTPHEN</a:t>
            </a:r>
          </a:p>
          <a:p>
            <a:pPr algn="ctr"/>
            <a:r>
              <a:rPr lang="nl-NL" sz="900" dirty="0">
                <a:solidFill>
                  <a:schemeClr val="bg1"/>
                </a:solidFill>
              </a:rPr>
              <a:t>Skagerrakstraat 6</a:t>
            </a:r>
          </a:p>
          <a:p>
            <a:pPr algn="ctr"/>
            <a:r>
              <a:rPr lang="nl-NL" sz="900" dirty="0">
                <a:solidFill>
                  <a:schemeClr val="bg1"/>
                </a:solidFill>
              </a:rPr>
              <a:t>7202 BZ  </a:t>
            </a:r>
            <a:r>
              <a:rPr lang="nl-NL" sz="900" dirty="0" smtClean="0">
                <a:solidFill>
                  <a:schemeClr val="bg1"/>
                </a:solidFill>
              </a:rPr>
              <a:t>Zutphen</a:t>
            </a:r>
          </a:p>
          <a:p>
            <a:pPr algn="ctr"/>
            <a:r>
              <a:rPr lang="nl-NL" sz="900" dirty="0" smtClean="0">
                <a:solidFill>
                  <a:schemeClr val="bg1"/>
                </a:solidFill>
              </a:rPr>
              <a:t>Pays-Bas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416421" y="9395327"/>
            <a:ext cx="1515137" cy="3572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cap="all" dirty="0" smtClean="0">
                <a:solidFill>
                  <a:schemeClr val="bg1"/>
                </a:solidFill>
              </a:rPr>
              <a:t>matrent</a:t>
            </a:r>
            <a:r>
              <a:rPr lang="nl-NL" sz="1400" cap="all" dirty="0" smtClean="0">
                <a:solidFill>
                  <a:schemeClr val="bg1"/>
                </a:solidFill>
              </a:rPr>
              <a:t>.com</a:t>
            </a:r>
            <a:r>
              <a:rPr lang="nl-NL" sz="1400" b="1" cap="all" dirty="0" smtClean="0">
                <a:solidFill>
                  <a:schemeClr val="bg1"/>
                </a:solidFill>
              </a:rPr>
              <a:t> </a:t>
            </a:r>
            <a:endParaRPr lang="en-US" sz="1000" b="1" cap="all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5875313" y="8248118"/>
            <a:ext cx="1712731" cy="3572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b="1" dirty="0" smtClean="0">
                <a:solidFill>
                  <a:srgbClr val="526466"/>
                </a:solidFill>
              </a:rPr>
              <a:t>Matrent_PC210LCi-11_06-2017</a:t>
            </a:r>
            <a:endParaRPr lang="en-US" sz="900" b="1" dirty="0">
              <a:solidFill>
                <a:srgbClr val="526466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26780" y="9243948"/>
            <a:ext cx="1515137" cy="6600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>
                <a:solidFill>
                  <a:schemeClr val="bg1"/>
                </a:solidFill>
              </a:rPr>
              <a:t>DEINZE</a:t>
            </a:r>
          </a:p>
          <a:p>
            <a:pPr algn="ctr"/>
            <a:r>
              <a:rPr lang="nl-NL" sz="900" dirty="0">
                <a:solidFill>
                  <a:schemeClr val="bg1"/>
                </a:solidFill>
              </a:rPr>
              <a:t>E3-laan 109</a:t>
            </a:r>
          </a:p>
          <a:p>
            <a:pPr algn="ctr"/>
            <a:r>
              <a:rPr lang="nl-NL" sz="900">
                <a:solidFill>
                  <a:schemeClr val="bg1"/>
                </a:solidFill>
              </a:rPr>
              <a:t>9800 </a:t>
            </a:r>
            <a:r>
              <a:rPr lang="nl-NL" sz="900" smtClean="0">
                <a:solidFill>
                  <a:schemeClr val="bg1"/>
                </a:solidFill>
              </a:rPr>
              <a:t>Deinze</a:t>
            </a:r>
          </a:p>
          <a:p>
            <a:pPr algn="ctr"/>
            <a:r>
              <a:rPr lang="nl-NL" sz="900" smtClean="0">
                <a:solidFill>
                  <a:schemeClr val="bg1"/>
                </a:solidFill>
              </a:rPr>
              <a:t>Belgique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381" y="6666357"/>
            <a:ext cx="1897769" cy="23569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513" y="5151575"/>
            <a:ext cx="3305487" cy="142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51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881</TotalTime>
  <Words>381</Words>
  <Application>Microsoft Office PowerPoint</Application>
  <PresentationFormat>A4 Paper (210x297 mm)</PresentationFormat>
  <Paragraphs>126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Wager</dc:creator>
  <cp:lastModifiedBy>Bruno Croegaert</cp:lastModifiedBy>
  <cp:revision>60</cp:revision>
  <cp:lastPrinted>2017-06-08T11:57:54Z</cp:lastPrinted>
  <dcterms:created xsi:type="dcterms:W3CDTF">2017-06-07T10:07:29Z</dcterms:created>
  <dcterms:modified xsi:type="dcterms:W3CDTF">2017-07-11T20:47:49Z</dcterms:modified>
</cp:coreProperties>
</file>